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257" r:id="rId3"/>
    <p:sldId id="258" r:id="rId4"/>
    <p:sldId id="259" r:id="rId5"/>
    <p:sldId id="261" r:id="rId6"/>
    <p:sldId id="262" r:id="rId7"/>
    <p:sldId id="263" r:id="rId8"/>
    <p:sldId id="264" r:id="rId9"/>
    <p:sldId id="265" r:id="rId10"/>
    <p:sldId id="266" r:id="rId11"/>
    <p:sldId id="268" r:id="rId12"/>
    <p:sldId id="267"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90"/>
    <p:restoredTop sz="94666"/>
  </p:normalViewPr>
  <p:slideViewPr>
    <p:cSldViewPr snapToGrid="0" snapToObjects="1">
      <p:cViewPr>
        <p:scale>
          <a:sx n="60" d="100"/>
          <a:sy n="60" d="100"/>
        </p:scale>
        <p:origin x="656" y="1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253CEB-A9F7-AD4E-8D56-C97591B02669}" type="datetimeFigureOut">
              <a:rPr lang="en-US" smtClean="0"/>
              <a:t>5/19/17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291F3-4F90-1843-82DB-98E5AC113895}" type="slidenum">
              <a:rPr lang="en-US" smtClean="0"/>
              <a:t>‹#›</a:t>
            </a:fld>
            <a:endParaRPr lang="en-US"/>
          </a:p>
        </p:txBody>
      </p:sp>
    </p:spTree>
    <p:extLst>
      <p:ext uri="{BB962C8B-B14F-4D97-AF65-F5344CB8AC3E}">
        <p14:creationId xmlns:p14="http://schemas.microsoft.com/office/powerpoint/2010/main" val="2131988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253CEB-A9F7-AD4E-8D56-C97591B02669}" type="datetimeFigureOut">
              <a:rPr lang="en-US" smtClean="0"/>
              <a:t>5/19/17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291F3-4F90-1843-82DB-98E5AC113895}" type="slidenum">
              <a:rPr lang="en-US" smtClean="0"/>
              <a:t>‹#›</a:t>
            </a:fld>
            <a:endParaRPr lang="en-US"/>
          </a:p>
        </p:txBody>
      </p:sp>
    </p:spTree>
    <p:extLst>
      <p:ext uri="{BB962C8B-B14F-4D97-AF65-F5344CB8AC3E}">
        <p14:creationId xmlns:p14="http://schemas.microsoft.com/office/powerpoint/2010/main" val="50253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253CEB-A9F7-AD4E-8D56-C97591B02669}" type="datetimeFigureOut">
              <a:rPr lang="en-US" smtClean="0"/>
              <a:t>5/19/17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291F3-4F90-1843-82DB-98E5AC113895}" type="slidenum">
              <a:rPr lang="en-US" smtClean="0"/>
              <a:t>‹#›</a:t>
            </a:fld>
            <a:endParaRPr lang="en-US"/>
          </a:p>
        </p:txBody>
      </p:sp>
    </p:spTree>
    <p:extLst>
      <p:ext uri="{BB962C8B-B14F-4D97-AF65-F5344CB8AC3E}">
        <p14:creationId xmlns:p14="http://schemas.microsoft.com/office/powerpoint/2010/main" val="2134682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253CEB-A9F7-AD4E-8D56-C97591B02669}" type="datetimeFigureOut">
              <a:rPr lang="en-US" smtClean="0"/>
              <a:t>5/19/17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291F3-4F90-1843-82DB-98E5AC113895}" type="slidenum">
              <a:rPr lang="en-US" smtClean="0"/>
              <a:t>‹#›</a:t>
            </a:fld>
            <a:endParaRPr lang="en-US"/>
          </a:p>
        </p:txBody>
      </p:sp>
    </p:spTree>
    <p:extLst>
      <p:ext uri="{BB962C8B-B14F-4D97-AF65-F5344CB8AC3E}">
        <p14:creationId xmlns:p14="http://schemas.microsoft.com/office/powerpoint/2010/main" val="989600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253CEB-A9F7-AD4E-8D56-C97591B02669}" type="datetimeFigureOut">
              <a:rPr lang="en-US" smtClean="0"/>
              <a:t>5/19/17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291F3-4F90-1843-82DB-98E5AC113895}" type="slidenum">
              <a:rPr lang="en-US" smtClean="0"/>
              <a:t>‹#›</a:t>
            </a:fld>
            <a:endParaRPr lang="en-US"/>
          </a:p>
        </p:txBody>
      </p:sp>
    </p:spTree>
    <p:extLst>
      <p:ext uri="{BB962C8B-B14F-4D97-AF65-F5344CB8AC3E}">
        <p14:creationId xmlns:p14="http://schemas.microsoft.com/office/powerpoint/2010/main" val="210773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253CEB-A9F7-AD4E-8D56-C97591B02669}" type="datetimeFigureOut">
              <a:rPr lang="en-US" smtClean="0"/>
              <a:t>5/19/17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291F3-4F90-1843-82DB-98E5AC113895}" type="slidenum">
              <a:rPr lang="en-US" smtClean="0"/>
              <a:t>‹#›</a:t>
            </a:fld>
            <a:endParaRPr lang="en-US"/>
          </a:p>
        </p:txBody>
      </p:sp>
    </p:spTree>
    <p:extLst>
      <p:ext uri="{BB962C8B-B14F-4D97-AF65-F5344CB8AC3E}">
        <p14:creationId xmlns:p14="http://schemas.microsoft.com/office/powerpoint/2010/main" val="1993354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253CEB-A9F7-AD4E-8D56-C97591B02669}" type="datetimeFigureOut">
              <a:rPr lang="en-US" smtClean="0"/>
              <a:t>5/19/17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3291F3-4F90-1843-82DB-98E5AC113895}" type="slidenum">
              <a:rPr lang="en-US" smtClean="0"/>
              <a:t>‹#›</a:t>
            </a:fld>
            <a:endParaRPr lang="en-US"/>
          </a:p>
        </p:txBody>
      </p:sp>
    </p:spTree>
    <p:extLst>
      <p:ext uri="{BB962C8B-B14F-4D97-AF65-F5344CB8AC3E}">
        <p14:creationId xmlns:p14="http://schemas.microsoft.com/office/powerpoint/2010/main" val="1567247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253CEB-A9F7-AD4E-8D56-C97591B02669}" type="datetimeFigureOut">
              <a:rPr lang="en-US" smtClean="0"/>
              <a:t>5/19/17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3291F3-4F90-1843-82DB-98E5AC113895}" type="slidenum">
              <a:rPr lang="en-US" smtClean="0"/>
              <a:t>‹#›</a:t>
            </a:fld>
            <a:endParaRPr lang="en-US"/>
          </a:p>
        </p:txBody>
      </p:sp>
    </p:spTree>
    <p:extLst>
      <p:ext uri="{BB962C8B-B14F-4D97-AF65-F5344CB8AC3E}">
        <p14:creationId xmlns:p14="http://schemas.microsoft.com/office/powerpoint/2010/main" val="1836322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53CEB-A9F7-AD4E-8D56-C97591B02669}" type="datetimeFigureOut">
              <a:rPr lang="en-US" smtClean="0"/>
              <a:t>5/19/17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3291F3-4F90-1843-82DB-98E5AC113895}" type="slidenum">
              <a:rPr lang="en-US" smtClean="0"/>
              <a:t>‹#›</a:t>
            </a:fld>
            <a:endParaRPr lang="en-US"/>
          </a:p>
        </p:txBody>
      </p:sp>
    </p:spTree>
    <p:extLst>
      <p:ext uri="{BB962C8B-B14F-4D97-AF65-F5344CB8AC3E}">
        <p14:creationId xmlns:p14="http://schemas.microsoft.com/office/powerpoint/2010/main" val="1592548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253CEB-A9F7-AD4E-8D56-C97591B02669}" type="datetimeFigureOut">
              <a:rPr lang="en-US" smtClean="0"/>
              <a:t>5/19/17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291F3-4F90-1843-82DB-98E5AC113895}" type="slidenum">
              <a:rPr lang="en-US" smtClean="0"/>
              <a:t>‹#›</a:t>
            </a:fld>
            <a:endParaRPr lang="en-US"/>
          </a:p>
        </p:txBody>
      </p:sp>
    </p:spTree>
    <p:extLst>
      <p:ext uri="{BB962C8B-B14F-4D97-AF65-F5344CB8AC3E}">
        <p14:creationId xmlns:p14="http://schemas.microsoft.com/office/powerpoint/2010/main" val="186729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253CEB-A9F7-AD4E-8D56-C97591B02669}" type="datetimeFigureOut">
              <a:rPr lang="en-US" smtClean="0"/>
              <a:t>5/19/17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291F3-4F90-1843-82DB-98E5AC113895}" type="slidenum">
              <a:rPr lang="en-US" smtClean="0"/>
              <a:t>‹#›</a:t>
            </a:fld>
            <a:endParaRPr lang="en-US"/>
          </a:p>
        </p:txBody>
      </p:sp>
    </p:spTree>
    <p:extLst>
      <p:ext uri="{BB962C8B-B14F-4D97-AF65-F5344CB8AC3E}">
        <p14:creationId xmlns:p14="http://schemas.microsoft.com/office/powerpoint/2010/main" val="2399879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53CEB-A9F7-AD4E-8D56-C97591B02669}" type="datetimeFigureOut">
              <a:rPr lang="en-US" smtClean="0"/>
              <a:t>5/19/17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3291F3-4F90-1843-82DB-98E5AC113895}" type="slidenum">
              <a:rPr lang="en-US" smtClean="0"/>
              <a:t>‹#›</a:t>
            </a:fld>
            <a:endParaRPr lang="en-US"/>
          </a:p>
        </p:txBody>
      </p:sp>
    </p:spTree>
    <p:extLst>
      <p:ext uri="{BB962C8B-B14F-4D97-AF65-F5344CB8AC3E}">
        <p14:creationId xmlns:p14="http://schemas.microsoft.com/office/powerpoint/2010/main" val="837424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jpeg"/><Relationship Id="rId5" Type="http://schemas.microsoft.com/office/2007/relationships/hdphoto" Target="../media/hdphoto2.wdp"/><Relationship Id="rId6" Type="http://schemas.openxmlformats.org/officeDocument/2006/relationships/image" Target="../media/image3.jpeg"/><Relationship Id="rId7" Type="http://schemas.microsoft.com/office/2007/relationships/hdphoto" Target="../media/hdphoto3.wdp"/><Relationship Id="rId8" Type="http://schemas.openxmlformats.org/officeDocument/2006/relationships/image" Target="../media/image4.jpeg"/><Relationship Id="rId9" Type="http://schemas.microsoft.com/office/2007/relationships/hdphoto" Target="../media/hdphoto4.wdp"/><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microsoft.com/office/2007/relationships/hdphoto" Target="../media/hdphoto5.wdp"/><Relationship Id="rId1" Type="http://schemas.openxmlformats.org/officeDocument/2006/relationships/slideLayout" Target="../slideLayouts/slideLayout10.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12.jpeg"/><Relationship Id="rId5" Type="http://schemas.microsoft.com/office/2007/relationships/hdphoto" Target="../media/hdphoto7.wdp"/><Relationship Id="rId1" Type="http://schemas.openxmlformats.org/officeDocument/2006/relationships/slideLayout" Target="../slideLayouts/slideLayout10.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51" y="2642161"/>
            <a:ext cx="11335871" cy="1325563"/>
          </a:xfrm>
        </p:spPr>
        <p:txBody>
          <a:bodyPr>
            <a:noAutofit/>
          </a:bodyPr>
          <a:lstStyle/>
          <a:p>
            <a:pPr>
              <a:lnSpc>
                <a:spcPct val="150000"/>
              </a:lnSpc>
            </a:pPr>
            <a:r>
              <a:rPr lang="en-US" sz="4000" b="1" dirty="0">
                <a:latin typeface="Goudy Old Style" charset="0"/>
                <a:ea typeface="Goudy Old Style" charset="0"/>
                <a:cs typeface="Goudy Old Style" charset="0"/>
              </a:rPr>
              <a:t>If</a:t>
            </a:r>
            <a:r>
              <a:rPr lang="en-US" sz="4000" dirty="0">
                <a:latin typeface="Goudy Old Style" charset="0"/>
                <a:ea typeface="Goudy Old Style" charset="0"/>
                <a:cs typeface="Goudy Old Style" charset="0"/>
              </a:rPr>
              <a:t> our interpretation of what’s going on in the world is “a comparison of our raw perception with our preconceptions” (Wilczek 335) </a:t>
            </a:r>
            <a:r>
              <a:rPr lang="en-US" sz="4000" b="1" dirty="0">
                <a:latin typeface="Goudy Old Style" charset="0"/>
                <a:ea typeface="Goudy Old Style" charset="0"/>
                <a:cs typeface="Goudy Old Style" charset="0"/>
              </a:rPr>
              <a:t>and if </a:t>
            </a:r>
            <a:r>
              <a:rPr lang="en-US" sz="4000" dirty="0">
                <a:latin typeface="Goudy Old Style" charset="0"/>
                <a:ea typeface="Goudy Old Style" charset="0"/>
                <a:cs typeface="Goudy Old Style" charset="0"/>
              </a:rPr>
              <a:t>the fabric of reality is composed of harmonious structures, </a:t>
            </a:r>
            <a:r>
              <a:rPr lang="en-US" sz="4000" b="1" dirty="0">
                <a:latin typeface="Goudy Old Style" charset="0"/>
                <a:ea typeface="Goudy Old Style" charset="0"/>
                <a:cs typeface="Goudy Old Style" charset="0"/>
              </a:rPr>
              <a:t>then</a:t>
            </a:r>
            <a:r>
              <a:rPr lang="en-US" sz="4000" dirty="0">
                <a:latin typeface="Goudy Old Style" charset="0"/>
                <a:ea typeface="Goudy Old Style" charset="0"/>
                <a:cs typeface="Goudy Old Style" charset="0"/>
              </a:rPr>
              <a:t> analogy may have some discrete basis, and the pursuit of understanding across disciplines may lend insight to one’s hypothetical intuition.</a:t>
            </a:r>
            <a:endParaRPr lang="en-US" sz="40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208338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898" y="637953"/>
            <a:ext cx="11396330" cy="5762847"/>
          </a:xfrm>
        </p:spPr>
        <p:txBody>
          <a:bodyPr>
            <a:noAutofit/>
          </a:bodyPr>
          <a:lstStyle/>
          <a:p>
            <a:r>
              <a:rPr lang="en-US" sz="4000" dirty="0">
                <a:latin typeface="Goudy Old Style" charset="0"/>
                <a:ea typeface="Goudy Old Style" charset="0"/>
                <a:cs typeface="Goudy Old Style" charset="0"/>
              </a:rPr>
              <a:t>It may be proposed that because of these models of logic and spirit, our intuition has sense</a:t>
            </a:r>
            <a:r>
              <a:rPr lang="en-US" sz="4000" dirty="0" smtClean="0">
                <a:latin typeface="Goudy Old Style" charset="0"/>
                <a:ea typeface="Goudy Old Style" charset="0"/>
                <a:cs typeface="Goudy Old Style" charset="0"/>
              </a:rPr>
              <a:t>.</a:t>
            </a:r>
            <a:br>
              <a:rPr lang="en-US" sz="4000" dirty="0" smtClean="0">
                <a:latin typeface="Goudy Old Style" charset="0"/>
                <a:ea typeface="Goudy Old Style" charset="0"/>
                <a:cs typeface="Goudy Old Style" charset="0"/>
              </a:rPr>
            </a:br>
            <a:r>
              <a:rPr lang="en-US" sz="4000" dirty="0" smtClean="0">
                <a:latin typeface="Goudy Old Style" charset="0"/>
                <a:ea typeface="Goudy Old Style" charset="0"/>
                <a:cs typeface="Goudy Old Style" charset="0"/>
              </a:rPr>
              <a:t/>
            </a:r>
            <a:br>
              <a:rPr lang="en-US" sz="4000" dirty="0" smtClean="0">
                <a:latin typeface="Goudy Old Style" charset="0"/>
                <a:ea typeface="Goudy Old Style" charset="0"/>
                <a:cs typeface="Goudy Old Style" charset="0"/>
              </a:rPr>
            </a:br>
            <a:r>
              <a:rPr lang="en-US" dirty="0" smtClean="0">
                <a:latin typeface="Goudy Old Style" charset="0"/>
                <a:ea typeface="Goudy Old Style" charset="0"/>
                <a:cs typeface="Goudy Old Style" charset="0"/>
              </a:rPr>
              <a:t> </a:t>
            </a:r>
            <a:r>
              <a:rPr lang="en-US" sz="3600" i="1" dirty="0">
                <a:latin typeface="Goudy Old Style" charset="0"/>
                <a:ea typeface="Goudy Old Style" charset="0"/>
                <a:cs typeface="Goudy Old Style" charset="0"/>
              </a:rPr>
              <a:t>“Everything we do, including grasping a moment of music, commences with a sort of fleeting hypothesis that is confirmed or disconfirmed; every subtle mismatch is countered by adjustments to the next anticipation” (Jourdain 302</a:t>
            </a:r>
            <a:r>
              <a:rPr lang="en-US" sz="3600" i="1" dirty="0" smtClean="0">
                <a:latin typeface="Goudy Old Style" charset="0"/>
                <a:ea typeface="Goudy Old Style" charset="0"/>
                <a:cs typeface="Goudy Old Style" charset="0"/>
              </a:rPr>
              <a:t>).</a:t>
            </a:r>
            <a:br>
              <a:rPr lang="en-US" sz="3600" i="1" dirty="0" smtClean="0">
                <a:latin typeface="Goudy Old Style" charset="0"/>
                <a:ea typeface="Goudy Old Style" charset="0"/>
                <a:cs typeface="Goudy Old Style" charset="0"/>
              </a:rPr>
            </a:br>
            <a:r>
              <a:rPr lang="en-US" sz="3200" i="1" dirty="0" smtClean="0">
                <a:latin typeface="Goudy Old Style" charset="0"/>
                <a:ea typeface="Goudy Old Style" charset="0"/>
                <a:cs typeface="Goudy Old Style" charset="0"/>
              </a:rPr>
              <a:t/>
            </a:r>
            <a:br>
              <a:rPr lang="en-US" sz="3200" i="1" dirty="0" smtClean="0">
                <a:latin typeface="Goudy Old Style" charset="0"/>
                <a:ea typeface="Goudy Old Style" charset="0"/>
                <a:cs typeface="Goudy Old Style" charset="0"/>
              </a:rPr>
            </a:br>
            <a:endParaRPr lang="en-US" sz="40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2139089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6446" y="180754"/>
            <a:ext cx="11546958" cy="6156252"/>
          </a:xfrm>
        </p:spPr>
        <p:txBody>
          <a:bodyPr>
            <a:noAutofit/>
          </a:bodyPr>
          <a:lstStyle/>
          <a:p>
            <a:r>
              <a:rPr lang="en-US" sz="3200" b="1" dirty="0">
                <a:latin typeface="Goudy Old Style" charset="0"/>
                <a:ea typeface="Goudy Old Style" charset="0"/>
                <a:cs typeface="Goudy Old Style" charset="0"/>
              </a:rPr>
              <a:t>If</a:t>
            </a:r>
            <a:r>
              <a:rPr lang="en-US" sz="3200" dirty="0">
                <a:latin typeface="Goudy Old Style" charset="0"/>
                <a:ea typeface="Goudy Old Style" charset="0"/>
                <a:cs typeface="Goudy Old Style" charset="0"/>
              </a:rPr>
              <a:t> a feeling of what is satisfying is inherently harmonic, </a:t>
            </a:r>
            <a:r>
              <a:rPr lang="en-US" sz="3200" b="1" dirty="0">
                <a:latin typeface="Goudy Old Style" charset="0"/>
                <a:ea typeface="Goudy Old Style" charset="0"/>
                <a:cs typeface="Goudy Old Style" charset="0"/>
              </a:rPr>
              <a:t>then</a:t>
            </a:r>
            <a:r>
              <a:rPr lang="en-US" sz="3200" dirty="0">
                <a:latin typeface="Goudy Old Style" charset="0"/>
                <a:ea typeface="Goudy Old Style" charset="0"/>
                <a:cs typeface="Goudy Old Style" charset="0"/>
              </a:rPr>
              <a:t> different relations between notes must express different feelings – the spectra of which being connected by a spirit of value and </a:t>
            </a:r>
            <a:r>
              <a:rPr lang="en-US" sz="3200" dirty="0" smtClean="0">
                <a:latin typeface="Goudy Old Style" charset="0"/>
                <a:ea typeface="Goudy Old Style" charset="0"/>
                <a:cs typeface="Goudy Old Style" charset="0"/>
              </a:rPr>
              <a:t>desire.</a:t>
            </a:r>
            <a:br>
              <a:rPr lang="en-US" sz="3200" dirty="0" smtClean="0">
                <a:latin typeface="Goudy Old Style" charset="0"/>
                <a:ea typeface="Goudy Old Style" charset="0"/>
                <a:cs typeface="Goudy Old Style" charset="0"/>
              </a:rPr>
            </a:br>
            <a:r>
              <a:rPr lang="en-US" sz="3200" dirty="0">
                <a:latin typeface="Goudy Old Style" charset="0"/>
                <a:ea typeface="Goudy Old Style" charset="0"/>
                <a:cs typeface="Goudy Old Style" charset="0"/>
              </a:rPr>
              <a:t/>
            </a:r>
            <a:br>
              <a:rPr lang="en-US" sz="3200" dirty="0">
                <a:latin typeface="Goudy Old Style" charset="0"/>
                <a:ea typeface="Goudy Old Style" charset="0"/>
                <a:cs typeface="Goudy Old Style" charset="0"/>
              </a:rPr>
            </a:br>
            <a:r>
              <a:rPr lang="en-US" sz="3200" dirty="0" smtClean="0">
                <a:latin typeface="Goudy Old Style" charset="0"/>
                <a:ea typeface="Goudy Old Style" charset="0"/>
                <a:cs typeface="Goudy Old Style" charset="0"/>
              </a:rPr>
              <a:t>Without </a:t>
            </a:r>
            <a:r>
              <a:rPr lang="en-US" sz="3200" dirty="0">
                <a:latin typeface="Goudy Old Style" charset="0"/>
                <a:ea typeface="Goudy Old Style" charset="0"/>
                <a:cs typeface="Goudy Old Style" charset="0"/>
              </a:rPr>
              <a:t>truly sound structure, there is no balance, no storehouse, no perception of beauty, and no sustained or honest pleasure. </a:t>
            </a:r>
            <a:br>
              <a:rPr lang="en-US" sz="3200" dirty="0">
                <a:latin typeface="Goudy Old Style" charset="0"/>
                <a:ea typeface="Goudy Old Style" charset="0"/>
                <a:cs typeface="Goudy Old Style" charset="0"/>
              </a:rPr>
            </a:br>
            <a:r>
              <a:rPr lang="en-US" sz="3200" dirty="0" smtClean="0">
                <a:latin typeface="Goudy Old Style" charset="0"/>
                <a:ea typeface="Goudy Old Style" charset="0"/>
                <a:cs typeface="Goudy Old Style" charset="0"/>
              </a:rPr>
              <a:t/>
            </a:r>
            <a:br>
              <a:rPr lang="en-US" sz="3200" dirty="0" smtClean="0">
                <a:latin typeface="Goudy Old Style" charset="0"/>
                <a:ea typeface="Goudy Old Style" charset="0"/>
                <a:cs typeface="Goudy Old Style" charset="0"/>
              </a:rPr>
            </a:br>
            <a:r>
              <a:rPr lang="en-US" sz="3200" b="1" dirty="0">
                <a:latin typeface="Goudy Old Style" charset="0"/>
                <a:ea typeface="Goudy Old Style" charset="0"/>
                <a:cs typeface="Goudy Old Style" charset="0"/>
              </a:rPr>
              <a:t>If</a:t>
            </a:r>
            <a:r>
              <a:rPr lang="en-US" sz="3200" dirty="0">
                <a:latin typeface="Goudy Old Style" charset="0"/>
                <a:ea typeface="Goudy Old Style" charset="0"/>
                <a:cs typeface="Goudy Old Style" charset="0"/>
              </a:rPr>
              <a:t> success is derived from some feeling of satisfaction, with satisfaction itself being derived from some harmonic progression to </a:t>
            </a:r>
            <a:r>
              <a:rPr lang="en-US" sz="3200" dirty="0" smtClean="0">
                <a:latin typeface="Goudy Old Style" charset="0"/>
                <a:ea typeface="Goudy Old Style" charset="0"/>
                <a:cs typeface="Goudy Old Style" charset="0"/>
              </a:rPr>
              <a:t>euphoria,</a:t>
            </a:r>
            <a:br>
              <a:rPr lang="en-US" sz="3200" dirty="0" smtClean="0">
                <a:latin typeface="Goudy Old Style" charset="0"/>
                <a:ea typeface="Goudy Old Style" charset="0"/>
                <a:cs typeface="Goudy Old Style" charset="0"/>
              </a:rPr>
            </a:br>
            <a:r>
              <a:rPr lang="en-US" sz="3200" b="1" dirty="0" smtClean="0">
                <a:latin typeface="Goudy Old Style" charset="0"/>
                <a:ea typeface="Goudy Old Style" charset="0"/>
                <a:cs typeface="Goudy Old Style" charset="0"/>
              </a:rPr>
              <a:t>then</a:t>
            </a:r>
            <a:r>
              <a:rPr lang="en-US" sz="3200" dirty="0" smtClean="0">
                <a:latin typeface="Goudy Old Style" charset="0"/>
                <a:ea typeface="Goudy Old Style" charset="0"/>
                <a:cs typeface="Goudy Old Style" charset="0"/>
              </a:rPr>
              <a:t> </a:t>
            </a:r>
            <a:r>
              <a:rPr lang="en-US" sz="3200" dirty="0">
                <a:latin typeface="Goudy Old Style" charset="0"/>
                <a:ea typeface="Goudy Old Style" charset="0"/>
                <a:cs typeface="Goudy Old Style" charset="0"/>
              </a:rPr>
              <a:t>different morality codes offer varying rates of success, with differing definitions on what that success is and is surrounded by.</a:t>
            </a:r>
            <a:r>
              <a:rPr lang="en-US" sz="3200" dirty="0">
                <a:latin typeface="Goudy Old Style" charset="0"/>
                <a:ea typeface="Goudy Old Style" charset="0"/>
                <a:cs typeface="Goudy Old Style" charset="0"/>
              </a:rPr>
              <a:t> </a:t>
            </a:r>
          </a:p>
        </p:txBody>
      </p:sp>
    </p:spTree>
    <p:extLst>
      <p:ext uri="{BB962C8B-B14F-4D97-AF65-F5344CB8AC3E}">
        <p14:creationId xmlns:p14="http://schemas.microsoft.com/office/powerpoint/2010/main" val="334091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69591"/>
          </a:xfrm>
        </p:spPr>
        <p:txBody>
          <a:bodyPr>
            <a:normAutofit fontScale="90000"/>
          </a:bodyPr>
          <a:lstStyle/>
          <a:p>
            <a:r>
              <a:rPr lang="en-US" sz="2400" dirty="0">
                <a:latin typeface="Goudy Old Style" charset="0"/>
                <a:ea typeface="Goudy Old Style" charset="0"/>
                <a:cs typeface="Goudy Old Style" charset="0"/>
              </a:rPr>
              <a:t>We have a value-driven, identity-forming pallet</a:t>
            </a:r>
            <a:r>
              <a:rPr lang="en-US" sz="2400" dirty="0" smtClean="0">
                <a:latin typeface="Goudy Old Style" charset="0"/>
                <a:ea typeface="Goudy Old Style" charset="0"/>
                <a:cs typeface="Goudy Old Style" charset="0"/>
              </a:rPr>
              <a:t>. Because </a:t>
            </a:r>
            <a:r>
              <a:rPr lang="en-US" sz="2400" dirty="0">
                <a:latin typeface="Goudy Old Style" charset="0"/>
                <a:ea typeface="Goudy Old Style" charset="0"/>
                <a:cs typeface="Goudy Old Style" charset="0"/>
              </a:rPr>
              <a:t>this is fundamentally psychological in nature, and conceived from the structure of imparted or direct experiences, one’s reaction and narrative model can be skewed from some original self-supporting understanding and mechanic of </a:t>
            </a:r>
            <a:r>
              <a:rPr lang="en-US" sz="2400" dirty="0" smtClean="0">
                <a:latin typeface="Goudy Old Style" charset="0"/>
                <a:ea typeface="Goudy Old Style" charset="0"/>
                <a:cs typeface="Goudy Old Style" charset="0"/>
              </a:rPr>
              <a:t>justice.</a:t>
            </a:r>
            <a:br>
              <a:rPr lang="en-US" sz="2400" dirty="0" smtClean="0">
                <a:latin typeface="Goudy Old Style" charset="0"/>
                <a:ea typeface="Goudy Old Style" charset="0"/>
                <a:cs typeface="Goudy Old Style" charset="0"/>
              </a:rPr>
            </a:br>
            <a:r>
              <a:rPr lang="en-US" sz="2400" dirty="0" smtClean="0">
                <a:latin typeface="Goudy Old Style" charset="0"/>
                <a:ea typeface="Goudy Old Style" charset="0"/>
                <a:cs typeface="Goudy Old Style" charset="0"/>
              </a:rPr>
              <a:t/>
            </a:r>
            <a:br>
              <a:rPr lang="en-US" sz="2400" dirty="0" smtClean="0">
                <a:latin typeface="Goudy Old Style" charset="0"/>
                <a:ea typeface="Goudy Old Style" charset="0"/>
                <a:cs typeface="Goudy Old Style" charset="0"/>
              </a:rPr>
            </a:br>
            <a:r>
              <a:rPr lang="en-US" sz="2400" dirty="0" smtClean="0">
                <a:latin typeface="Goudy Old Style" charset="0"/>
                <a:ea typeface="Goudy Old Style" charset="0"/>
                <a:cs typeface="Goudy Old Style" charset="0"/>
              </a:rPr>
              <a:t>This </a:t>
            </a:r>
            <a:r>
              <a:rPr lang="en-US" sz="2400" dirty="0">
                <a:latin typeface="Goudy Old Style" charset="0"/>
                <a:ea typeface="Goudy Old Style" charset="0"/>
                <a:cs typeface="Goudy Old Style" charset="0"/>
              </a:rPr>
              <a:t>is emotional, its logic feigned by association. This emotion begets dogma, a necessary pillar to uphold an illusory structure of identity. </a:t>
            </a:r>
            <a:r>
              <a:rPr lang="en-US" sz="2400" dirty="0" smtClean="0">
                <a:latin typeface="Goudy Old Style" charset="0"/>
                <a:ea typeface="Goudy Old Style" charset="0"/>
                <a:cs typeface="Goudy Old Style" charset="0"/>
              </a:rPr>
              <a:t/>
            </a:r>
            <a:br>
              <a:rPr lang="en-US" sz="2400" dirty="0" smtClean="0">
                <a:latin typeface="Goudy Old Style" charset="0"/>
                <a:ea typeface="Goudy Old Style" charset="0"/>
                <a:cs typeface="Goudy Old Style" charset="0"/>
              </a:rPr>
            </a:br>
            <a:r>
              <a:rPr lang="en-US" sz="2400" dirty="0" smtClean="0">
                <a:latin typeface="Goudy Old Style" charset="0"/>
                <a:ea typeface="Goudy Old Style" charset="0"/>
                <a:cs typeface="Goudy Old Style" charset="0"/>
              </a:rPr>
              <a:t/>
            </a:r>
            <a:br>
              <a:rPr lang="en-US" sz="2400" dirty="0" smtClean="0">
                <a:latin typeface="Goudy Old Style" charset="0"/>
                <a:ea typeface="Goudy Old Style" charset="0"/>
                <a:cs typeface="Goudy Old Style" charset="0"/>
              </a:rPr>
            </a:br>
            <a:r>
              <a:rPr lang="en-US" sz="2400" dirty="0" smtClean="0">
                <a:latin typeface="Goudy Old Style" charset="0"/>
                <a:ea typeface="Goudy Old Style" charset="0"/>
                <a:cs typeface="Goudy Old Style" charset="0"/>
              </a:rPr>
              <a:t/>
            </a:r>
            <a:br>
              <a:rPr lang="en-US" sz="2400" dirty="0" smtClean="0">
                <a:latin typeface="Goudy Old Style" charset="0"/>
                <a:ea typeface="Goudy Old Style" charset="0"/>
                <a:cs typeface="Goudy Old Style" charset="0"/>
              </a:rPr>
            </a:br>
            <a:r>
              <a:rPr lang="en-US" sz="2400" dirty="0">
                <a:latin typeface="Goudy Old Style" charset="0"/>
                <a:ea typeface="Goudy Old Style" charset="0"/>
                <a:cs typeface="Goudy Old Style" charset="0"/>
              </a:rPr>
              <a:t>For there is both architectural soundness, and architectural compromise. That which is sound, in the vein of truth. Otherwise it is structurally compromised, inasmuch as it is motivated by some spirit of effection towards a fallacious vision. Such structures may be held together by partial legitimacy, lengthening its moment of apparent sustainability, but ultimately be ephemeral.</a:t>
            </a:r>
            <a:r>
              <a:rPr lang="en-US" sz="2400" dirty="0">
                <a:latin typeface="Goudy Old Style" charset="0"/>
                <a:ea typeface="Goudy Old Style" charset="0"/>
                <a:cs typeface="Goudy Old Style" charset="0"/>
              </a:rPr>
              <a:t> </a:t>
            </a: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
            </a: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
            </a:r>
            <a:br>
              <a:rPr lang="en-US" sz="2400" dirty="0">
                <a:latin typeface="Goudy Old Style" charset="0"/>
                <a:ea typeface="Goudy Old Style" charset="0"/>
                <a:cs typeface="Goudy Old Style" charset="0"/>
              </a:rPr>
            </a:br>
            <a:r>
              <a:rPr lang="en-US" sz="2400" dirty="0" smtClean="0">
                <a:latin typeface="Goudy Old Style" charset="0"/>
                <a:ea typeface="Goudy Old Style" charset="0"/>
                <a:cs typeface="Goudy Old Style" charset="0"/>
              </a:rPr>
              <a:t>It’s </a:t>
            </a:r>
            <a:r>
              <a:rPr lang="en-US" sz="2400" dirty="0">
                <a:latin typeface="Goudy Old Style" charset="0"/>
                <a:ea typeface="Goudy Old Style" charset="0"/>
                <a:cs typeface="Goudy Old Style" charset="0"/>
              </a:rPr>
              <a:t>like the pursuit of a solid “twang” of a string – the satisfaction comes relative to the other notes, but is not certified in their tuning. A sustainable harmonic model is first based on the pure tuning of the base note, and then derivably on the tuning of the other notes relative to it. Without both rules in check, the system will swing into discordance.</a:t>
            </a:r>
            <a:r>
              <a:rPr lang="en-US" sz="2400" dirty="0">
                <a:latin typeface="Goudy Old Style" charset="0"/>
                <a:ea typeface="Goudy Old Style" charset="0"/>
                <a:cs typeface="Goudy Old Style" charset="0"/>
              </a:rPr>
              <a:t> </a:t>
            </a:r>
          </a:p>
        </p:txBody>
      </p:sp>
    </p:spTree>
    <p:extLst>
      <p:ext uri="{BB962C8B-B14F-4D97-AF65-F5344CB8AC3E}">
        <p14:creationId xmlns:p14="http://schemas.microsoft.com/office/powerpoint/2010/main" val="563983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6446" y="180754"/>
            <a:ext cx="11546958" cy="6156252"/>
          </a:xfrm>
        </p:spPr>
        <p:txBody>
          <a:bodyPr>
            <a:noAutofit/>
          </a:bodyPr>
          <a:lstStyle/>
          <a:p>
            <a:r>
              <a:rPr lang="en-US" sz="3200" dirty="0">
                <a:latin typeface="Goudy Old Style" charset="0"/>
                <a:ea typeface="Goudy Old Style" charset="0"/>
                <a:cs typeface="Goudy Old Style" charset="0"/>
              </a:rPr>
              <a:t>As structure is to logic, harmony is to spirit. Spirit is empowered by </a:t>
            </a:r>
            <a:r>
              <a:rPr lang="en-US" sz="3200" dirty="0" smtClean="0">
                <a:latin typeface="Goudy Old Style" charset="0"/>
                <a:ea typeface="Goudy Old Style" charset="0"/>
                <a:cs typeface="Goudy Old Style" charset="0"/>
              </a:rPr>
              <a:t>story.</a:t>
            </a:r>
            <a:br>
              <a:rPr lang="en-US" sz="3200" dirty="0" smtClean="0">
                <a:latin typeface="Goudy Old Style" charset="0"/>
                <a:ea typeface="Goudy Old Style" charset="0"/>
                <a:cs typeface="Goudy Old Style" charset="0"/>
              </a:rPr>
            </a:br>
            <a:r>
              <a:rPr lang="en-US" sz="3200" dirty="0">
                <a:latin typeface="Goudy Old Style" charset="0"/>
                <a:ea typeface="Goudy Old Style" charset="0"/>
                <a:cs typeface="Goudy Old Style" charset="0"/>
              </a:rPr>
              <a:t/>
            </a:r>
            <a:br>
              <a:rPr lang="en-US" sz="3200" dirty="0">
                <a:latin typeface="Goudy Old Style" charset="0"/>
                <a:ea typeface="Goudy Old Style" charset="0"/>
                <a:cs typeface="Goudy Old Style" charset="0"/>
              </a:rPr>
            </a:br>
            <a:r>
              <a:rPr lang="en-US" sz="3200" dirty="0" smtClean="0">
                <a:latin typeface="Goudy Old Style" charset="0"/>
                <a:ea typeface="Goudy Old Style" charset="0"/>
                <a:cs typeface="Goudy Old Style" charset="0"/>
              </a:rPr>
              <a:t>Story </a:t>
            </a:r>
            <a:r>
              <a:rPr lang="en-US" sz="3200" dirty="0">
                <a:latin typeface="Goudy Old Style" charset="0"/>
                <a:ea typeface="Goudy Old Style" charset="0"/>
                <a:cs typeface="Goudy Old Style" charset="0"/>
              </a:rPr>
              <a:t>distilled could be surmised as: </a:t>
            </a:r>
            <a:r>
              <a:rPr lang="en-US" sz="3200" i="1" dirty="0">
                <a:latin typeface="Goudy Old Style" charset="0"/>
                <a:ea typeface="Goudy Old Style" charset="0"/>
                <a:cs typeface="Goudy Old Style" charset="0"/>
              </a:rPr>
              <a:t>the way things should be, and what goes horribly </a:t>
            </a:r>
            <a:r>
              <a:rPr lang="en-US" sz="3200" i="1" dirty="0" smtClean="0">
                <a:latin typeface="Goudy Old Style" charset="0"/>
                <a:ea typeface="Goudy Old Style" charset="0"/>
                <a:cs typeface="Goudy Old Style" charset="0"/>
              </a:rPr>
              <a:t>wrong</a:t>
            </a:r>
            <a:r>
              <a:rPr lang="en-US" sz="3200" dirty="0" smtClean="0">
                <a:latin typeface="Goudy Old Style" charset="0"/>
                <a:ea typeface="Goudy Old Style" charset="0"/>
                <a:cs typeface="Goudy Old Style" charset="0"/>
              </a:rPr>
              <a:t>.</a:t>
            </a:r>
            <a:br>
              <a:rPr lang="en-US" sz="3200" dirty="0" smtClean="0">
                <a:latin typeface="Goudy Old Style" charset="0"/>
                <a:ea typeface="Goudy Old Style" charset="0"/>
                <a:cs typeface="Goudy Old Style" charset="0"/>
              </a:rPr>
            </a:br>
            <a:r>
              <a:rPr lang="en-US" sz="3200" dirty="0" smtClean="0">
                <a:latin typeface="Goudy Old Style" charset="0"/>
                <a:ea typeface="Goudy Old Style" charset="0"/>
                <a:cs typeface="Goudy Old Style" charset="0"/>
              </a:rPr>
              <a:t>Narrative</a:t>
            </a:r>
            <a:r>
              <a:rPr lang="en-US" sz="3200" dirty="0">
                <a:latin typeface="Goudy Old Style" charset="0"/>
                <a:ea typeface="Goudy Old Style" charset="0"/>
                <a:cs typeface="Goudy Old Style" charset="0"/>
              </a:rPr>
              <a:t>; as motivated by conflict, aimed at a resolution (Rosen 4). Progression; from dissonance, into </a:t>
            </a:r>
            <a:r>
              <a:rPr lang="en-US" sz="3200" dirty="0" smtClean="0">
                <a:latin typeface="Goudy Old Style" charset="0"/>
                <a:ea typeface="Goudy Old Style" charset="0"/>
                <a:cs typeface="Goudy Old Style" charset="0"/>
              </a:rPr>
              <a:t>harmony.</a:t>
            </a:r>
            <a:br>
              <a:rPr lang="en-US" sz="3200" dirty="0" smtClean="0">
                <a:latin typeface="Goudy Old Style" charset="0"/>
                <a:ea typeface="Goudy Old Style" charset="0"/>
                <a:cs typeface="Goudy Old Style" charset="0"/>
              </a:rPr>
            </a:br>
            <a:r>
              <a:rPr lang="en-US" sz="3200" dirty="0">
                <a:latin typeface="Goudy Old Style" charset="0"/>
                <a:ea typeface="Goudy Old Style" charset="0"/>
                <a:cs typeface="Goudy Old Style" charset="0"/>
              </a:rPr>
              <a:t/>
            </a:r>
            <a:br>
              <a:rPr lang="en-US" sz="3200" dirty="0">
                <a:latin typeface="Goudy Old Style" charset="0"/>
                <a:ea typeface="Goudy Old Style" charset="0"/>
                <a:cs typeface="Goudy Old Style" charset="0"/>
              </a:rPr>
            </a:br>
            <a:r>
              <a:rPr lang="en-US" sz="3200" dirty="0" smtClean="0">
                <a:latin typeface="Goudy Old Style" charset="0"/>
                <a:ea typeface="Goudy Old Style" charset="0"/>
                <a:cs typeface="Goudy Old Style" charset="0"/>
              </a:rPr>
              <a:t>Such </a:t>
            </a:r>
            <a:r>
              <a:rPr lang="en-US" sz="3200" dirty="0">
                <a:latin typeface="Goudy Old Style" charset="0"/>
                <a:ea typeface="Goudy Old Style" charset="0"/>
                <a:cs typeface="Goudy Old Style" charset="0"/>
              </a:rPr>
              <a:t>a story, in essence, reverberates with the story of humanity. We look for a perfect spirit, to guide us to some harmonic model of the way things should be, motivated by the dissonant problems of our shared existence</a:t>
            </a:r>
            <a:r>
              <a:rPr lang="en-US" sz="3200" dirty="0" smtClean="0">
                <a:latin typeface="Goudy Old Style" charset="0"/>
                <a:ea typeface="Goudy Old Style" charset="0"/>
                <a:cs typeface="Goudy Old Style" charset="0"/>
              </a:rPr>
              <a:t>.</a:t>
            </a:r>
            <a:endParaRPr lang="en-US" sz="32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667805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7590"/>
            <a:ext cx="10515600" cy="6570921"/>
          </a:xfrm>
        </p:spPr>
        <p:txBody>
          <a:bodyPr>
            <a:noAutofit/>
          </a:bodyPr>
          <a:lstStyle/>
          <a:p>
            <a:r>
              <a:rPr lang="en-US" sz="2800" dirty="0">
                <a:latin typeface="Goudy Old Style" charset="0"/>
                <a:ea typeface="Goudy Old Style" charset="0"/>
                <a:cs typeface="Goudy Old Style" charset="0"/>
              </a:rPr>
              <a:t>We see there is </a:t>
            </a:r>
            <a:r>
              <a:rPr lang="en-US" sz="2800" dirty="0" smtClean="0">
                <a:latin typeface="Goudy Old Style" charset="0"/>
                <a:ea typeface="Goudy Old Style" charset="0"/>
                <a:cs typeface="Goudy Old Style" charset="0"/>
              </a:rPr>
              <a:t>form.</a:t>
            </a:r>
            <a:br>
              <a:rPr lang="en-US" sz="2800" dirty="0" smtClean="0">
                <a:latin typeface="Goudy Old Style" charset="0"/>
                <a:ea typeface="Goudy Old Style" charset="0"/>
                <a:cs typeface="Goudy Old Style" charset="0"/>
              </a:rPr>
            </a:br>
            <a:r>
              <a:rPr lang="en-US" sz="2800" dirty="0">
                <a:latin typeface="Goudy Old Style" charset="0"/>
                <a:ea typeface="Goudy Old Style" charset="0"/>
                <a:cs typeface="Goudy Old Style" charset="0"/>
              </a:rPr>
              <a:t/>
            </a:r>
            <a:br>
              <a:rPr lang="en-US" sz="2800" dirty="0">
                <a:latin typeface="Goudy Old Style" charset="0"/>
                <a:ea typeface="Goudy Old Style" charset="0"/>
                <a:cs typeface="Goudy Old Style" charset="0"/>
              </a:rPr>
            </a:br>
            <a:r>
              <a:rPr lang="en-US" sz="2800" dirty="0" smtClean="0">
                <a:latin typeface="Goudy Old Style" charset="0"/>
                <a:ea typeface="Goudy Old Style" charset="0"/>
                <a:cs typeface="Goudy Old Style" charset="0"/>
              </a:rPr>
              <a:t>While </a:t>
            </a:r>
            <a:r>
              <a:rPr lang="en-US" sz="2800" dirty="0">
                <a:latin typeface="Goudy Old Style" charset="0"/>
                <a:ea typeface="Goudy Old Style" charset="0"/>
                <a:cs typeface="Goudy Old Style" charset="0"/>
              </a:rPr>
              <a:t>there may be a structure of absolute integrity to which everything may rest, our tendency to lean on a form by desire allows such forms to be compromised</a:t>
            </a:r>
            <a:r>
              <a:rPr lang="en-US" sz="2800" dirty="0" smtClean="0">
                <a:latin typeface="Goudy Old Style" charset="0"/>
                <a:ea typeface="Goudy Old Style" charset="0"/>
                <a:cs typeface="Goudy Old Style" charset="0"/>
              </a:rPr>
              <a:t>.</a:t>
            </a:r>
            <a:r>
              <a:rPr lang="en-US" sz="2800" dirty="0">
                <a:latin typeface="Goudy Old Style" charset="0"/>
                <a:ea typeface="Goudy Old Style" charset="0"/>
                <a:cs typeface="Goudy Old Style" charset="0"/>
              </a:rPr>
              <a:t/>
            </a:r>
            <a:br>
              <a:rPr lang="en-US" sz="2800" dirty="0">
                <a:latin typeface="Goudy Old Style" charset="0"/>
                <a:ea typeface="Goudy Old Style" charset="0"/>
                <a:cs typeface="Goudy Old Style" charset="0"/>
              </a:rPr>
            </a:br>
            <a:r>
              <a:rPr lang="en-US" sz="2800" dirty="0">
                <a:latin typeface="Goudy Old Style" charset="0"/>
                <a:ea typeface="Goudy Old Style" charset="0"/>
                <a:cs typeface="Goudy Old Style" charset="0"/>
              </a:rPr>
              <a:t/>
            </a:r>
            <a:br>
              <a:rPr lang="en-US" sz="2800" dirty="0">
                <a:latin typeface="Goudy Old Style" charset="0"/>
                <a:ea typeface="Goudy Old Style" charset="0"/>
                <a:cs typeface="Goudy Old Style" charset="0"/>
              </a:rPr>
            </a:br>
            <a:r>
              <a:rPr lang="en-US" sz="2800" dirty="0">
                <a:latin typeface="Goudy Old Style" charset="0"/>
                <a:ea typeface="Goudy Old Style" charset="0"/>
                <a:cs typeface="Goudy Old Style" charset="0"/>
              </a:rPr>
              <a:t>Emotion is critical to reasoning (Jourdain 309); and narrative is capable of manipulating some deeply-engrained psychological tendencies</a:t>
            </a:r>
            <a:r>
              <a:rPr lang="en-US" sz="2800" dirty="0" smtClean="0">
                <a:latin typeface="Goudy Old Style" charset="0"/>
                <a:ea typeface="Goudy Old Style" charset="0"/>
                <a:cs typeface="Goudy Old Style" charset="0"/>
              </a:rPr>
              <a:t>.</a:t>
            </a:r>
            <a:br>
              <a:rPr lang="en-US" sz="2800" dirty="0" smtClean="0">
                <a:latin typeface="Goudy Old Style" charset="0"/>
                <a:ea typeface="Goudy Old Style" charset="0"/>
                <a:cs typeface="Goudy Old Style" charset="0"/>
              </a:rPr>
            </a:br>
            <a:r>
              <a:rPr lang="en-US" sz="2800" dirty="0">
                <a:latin typeface="Goudy Old Style" charset="0"/>
                <a:ea typeface="Goudy Old Style" charset="0"/>
                <a:cs typeface="Goudy Old Style" charset="0"/>
              </a:rPr>
              <a:t/>
            </a:r>
            <a:br>
              <a:rPr lang="en-US" sz="2800" dirty="0">
                <a:latin typeface="Goudy Old Style" charset="0"/>
                <a:ea typeface="Goudy Old Style" charset="0"/>
                <a:cs typeface="Goudy Old Style" charset="0"/>
              </a:rPr>
            </a:br>
            <a:r>
              <a:rPr lang="en-US" sz="2800" dirty="0" smtClean="0">
                <a:latin typeface="Georgia" charset="0"/>
                <a:ea typeface="Georgia" charset="0"/>
                <a:cs typeface="Georgia" charset="0"/>
              </a:rPr>
              <a:t>“In coming to appreciate these songs, we develop a </a:t>
            </a:r>
            <a:r>
              <a:rPr lang="en-US" sz="2800" u="sng" dirty="0" smtClean="0">
                <a:latin typeface="Georgia" charset="0"/>
                <a:ea typeface="Georgia" charset="0"/>
                <a:cs typeface="Georgia" charset="0"/>
              </a:rPr>
              <a:t>heightened perception</a:t>
            </a:r>
            <a:r>
              <a:rPr lang="en-US" sz="2800" dirty="0" smtClean="0">
                <a:latin typeface="Georgia" charset="0"/>
                <a:ea typeface="Georgia" charset="0"/>
                <a:cs typeface="Georgia" charset="0"/>
              </a:rPr>
              <a:t>. The </a:t>
            </a:r>
            <a:r>
              <a:rPr lang="en-US" sz="2800" dirty="0">
                <a:latin typeface="Georgia" charset="0"/>
                <a:ea typeface="Georgia" charset="0"/>
                <a:cs typeface="Georgia" charset="0"/>
              </a:rPr>
              <a:t>rough-and-ready perception with which evolution has supplied us is leavened by an admixture of our own </a:t>
            </a:r>
            <a:r>
              <a:rPr lang="en-US" sz="2800" dirty="0" smtClean="0">
                <a:latin typeface="Georgia" charset="0"/>
                <a:ea typeface="Georgia" charset="0"/>
                <a:cs typeface="Georgia" charset="0"/>
              </a:rPr>
              <a:t>creation”</a:t>
            </a:r>
            <a:br>
              <a:rPr lang="en-US" sz="2800" dirty="0" smtClean="0">
                <a:latin typeface="Georgia" charset="0"/>
                <a:ea typeface="Georgia" charset="0"/>
                <a:cs typeface="Georgia" charset="0"/>
              </a:rPr>
            </a:br>
            <a:r>
              <a:rPr lang="en-US" sz="2400" dirty="0" smtClean="0">
                <a:latin typeface="Georgia" charset="0"/>
                <a:ea typeface="Georgia" charset="0"/>
                <a:cs typeface="Georgia" charset="0"/>
              </a:rPr>
              <a:t/>
            </a:r>
            <a:br>
              <a:rPr lang="en-US" sz="2400" dirty="0" smtClean="0">
                <a:latin typeface="Georgia" charset="0"/>
                <a:ea typeface="Georgia" charset="0"/>
                <a:cs typeface="Georgia" charset="0"/>
              </a:rPr>
            </a:br>
            <a:r>
              <a:rPr lang="en-US" sz="2000" dirty="0" smtClean="0">
                <a:latin typeface="Georgia" charset="0"/>
                <a:ea typeface="Georgia" charset="0"/>
                <a:cs typeface="Georgia" charset="0"/>
              </a:rPr>
              <a:t>- Frank Wilczek, </a:t>
            </a:r>
            <a:r>
              <a:rPr lang="en-US" sz="2000" i="1" dirty="0" smtClean="0">
                <a:latin typeface="Georgia" charset="0"/>
                <a:ea typeface="Georgia" charset="0"/>
                <a:cs typeface="Georgia" charset="0"/>
              </a:rPr>
              <a:t>Longing for the Harmonies, </a:t>
            </a:r>
            <a:r>
              <a:rPr lang="en-US" sz="2000" dirty="0" smtClean="0">
                <a:latin typeface="Georgia" charset="0"/>
                <a:ea typeface="Georgia" charset="0"/>
                <a:cs typeface="Georgia" charset="0"/>
              </a:rPr>
              <a:t>p.340</a:t>
            </a:r>
            <a:endParaRPr lang="en-US" sz="2000" dirty="0">
              <a:latin typeface="Georgia" charset="0"/>
              <a:ea typeface="Georgia" charset="0"/>
              <a:cs typeface="Georgia" charset="0"/>
            </a:endParaRPr>
          </a:p>
        </p:txBody>
      </p:sp>
    </p:spTree>
    <p:extLst>
      <p:ext uri="{BB962C8B-B14F-4D97-AF65-F5344CB8AC3E}">
        <p14:creationId xmlns:p14="http://schemas.microsoft.com/office/powerpoint/2010/main" val="857556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492946" cy="1525458"/>
          </a:xfrm>
        </p:spPr>
        <p:txBody>
          <a:bodyPr>
            <a:normAutofit/>
          </a:bodyPr>
          <a:lstStyle/>
          <a:p>
            <a:r>
              <a:rPr lang="en-US" sz="2800" dirty="0">
                <a:latin typeface="Goudy Old Style" charset="0"/>
                <a:ea typeface="Goudy Old Style" charset="0"/>
                <a:cs typeface="Goudy Old Style" charset="0"/>
              </a:rPr>
              <a:t>“More and more, as our understanding of fundamental physics has progressed, we have come to ascribe the rich texture of reality to ideally simple laws acting in a complex environment” (Wilczek 240).</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848" t="13362" r="2582" b="12715"/>
          <a:stretch/>
        </p:blipFill>
        <p:spPr>
          <a:xfrm rot="5400000">
            <a:off x="4695564" y="2879125"/>
            <a:ext cx="4473146" cy="2594916"/>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4753" t="10546" r="11821" b="3916"/>
          <a:stretch/>
        </p:blipFill>
        <p:spPr>
          <a:xfrm rot="5400000">
            <a:off x="-340847" y="2150866"/>
            <a:ext cx="3904739" cy="3002693"/>
          </a:xfrm>
          <a:prstGeom prst="rect">
            <a:avLst/>
          </a:prstGeom>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4752" t="17640" r="5485" b="7409"/>
          <a:stretch/>
        </p:blipFill>
        <p:spPr>
          <a:xfrm rot="5400000">
            <a:off x="2221382" y="2678585"/>
            <a:ext cx="4201298" cy="2625295"/>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717" t="7329" r="35879" b="23122"/>
          <a:stretch/>
        </p:blipFill>
        <p:spPr>
          <a:xfrm rot="5400000">
            <a:off x="7949252" y="2250732"/>
            <a:ext cx="4553467" cy="3932026"/>
          </a:xfrm>
          <a:prstGeom prst="rect">
            <a:avLst/>
          </a:prstGeom>
        </p:spPr>
      </p:pic>
    </p:spTree>
    <p:extLst>
      <p:ext uri="{BB962C8B-B14F-4D97-AF65-F5344CB8AC3E}">
        <p14:creationId xmlns:p14="http://schemas.microsoft.com/office/powerpoint/2010/main" val="1748197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4134849" y="2842056"/>
            <a:ext cx="3631857" cy="3761147"/>
          </a:xfrm>
          <a:prstGeom prst="rect">
            <a:avLst/>
          </a:prstGeom>
        </p:spPr>
      </p:pic>
      <p:sp>
        <p:nvSpPr>
          <p:cNvPr id="4" name="Title 1"/>
          <p:cNvSpPr>
            <a:spLocks noGrp="1"/>
          </p:cNvSpPr>
          <p:nvPr>
            <p:ph type="title"/>
          </p:nvPr>
        </p:nvSpPr>
        <p:spPr>
          <a:xfrm>
            <a:off x="493179" y="380632"/>
            <a:ext cx="7008342" cy="2551069"/>
          </a:xfrm>
        </p:spPr>
        <p:txBody>
          <a:bodyPr>
            <a:noAutofit/>
          </a:bodyPr>
          <a:lstStyle/>
          <a:p>
            <a:pPr>
              <a:lnSpc>
                <a:spcPct val="100000"/>
              </a:lnSpc>
              <a:spcAft>
                <a:spcPts val="3600"/>
              </a:spcAft>
            </a:pPr>
            <a:r>
              <a:rPr lang="en-US" sz="2800" dirty="0">
                <a:latin typeface="Goudy Old Style" charset="0"/>
                <a:ea typeface="Goudy Old Style" charset="0"/>
                <a:cs typeface="Goudy Old Style" charset="0"/>
              </a:rPr>
              <a:t>The bases of music are rhythm and </a:t>
            </a:r>
            <a:r>
              <a:rPr lang="en-US" sz="2800" dirty="0" smtClean="0">
                <a:latin typeface="Goudy Old Style" charset="0"/>
                <a:ea typeface="Goudy Old Style" charset="0"/>
                <a:cs typeface="Goudy Old Style" charset="0"/>
              </a:rPr>
              <a:t>harmony.</a:t>
            </a:r>
            <a:br>
              <a:rPr lang="en-US" sz="2800" dirty="0" smtClean="0">
                <a:latin typeface="Goudy Old Style" charset="0"/>
                <a:ea typeface="Goudy Old Style" charset="0"/>
                <a:cs typeface="Goudy Old Style" charset="0"/>
              </a:rPr>
            </a:br>
            <a:r>
              <a:rPr lang="en-US" sz="2800" dirty="0" smtClean="0">
                <a:latin typeface="Goudy Old Style" charset="0"/>
                <a:ea typeface="Goudy Old Style" charset="0"/>
                <a:cs typeface="Goudy Old Style" charset="0"/>
              </a:rPr>
              <a:t>Rhythm </a:t>
            </a:r>
            <a:r>
              <a:rPr lang="en-US" sz="2800" dirty="0">
                <a:latin typeface="Goudy Old Style" charset="0"/>
                <a:ea typeface="Goudy Old Style" charset="0"/>
                <a:cs typeface="Goudy Old Style" charset="0"/>
              </a:rPr>
              <a:t>is ordered recurrence in </a:t>
            </a:r>
            <a:r>
              <a:rPr lang="en-US" sz="2800" dirty="0" smtClean="0">
                <a:latin typeface="Goudy Old Style" charset="0"/>
                <a:ea typeface="Goudy Old Style" charset="0"/>
                <a:cs typeface="Goudy Old Style" charset="0"/>
              </a:rPr>
              <a:t>time.</a:t>
            </a:r>
            <a:br>
              <a:rPr lang="en-US" sz="2800" dirty="0" smtClean="0">
                <a:latin typeface="Goudy Old Style" charset="0"/>
                <a:ea typeface="Goudy Old Style" charset="0"/>
                <a:cs typeface="Goudy Old Style" charset="0"/>
              </a:rPr>
            </a:br>
            <a:r>
              <a:rPr lang="en-US" sz="2800" dirty="0" smtClean="0">
                <a:latin typeface="Goudy Old Style" charset="0"/>
                <a:ea typeface="Goudy Old Style" charset="0"/>
                <a:cs typeface="Goudy Old Style" charset="0"/>
              </a:rPr>
              <a:t>Pure </a:t>
            </a:r>
            <a:r>
              <a:rPr lang="en-US" sz="2800" dirty="0">
                <a:latin typeface="Goudy Old Style" charset="0"/>
                <a:ea typeface="Goudy Old Style" charset="0"/>
                <a:cs typeface="Goudy Old Style" charset="0"/>
              </a:rPr>
              <a:t>tones are those whose vibrations are particularly simple and periodically </a:t>
            </a:r>
            <a:r>
              <a:rPr lang="en-US" sz="2800" dirty="0" smtClean="0">
                <a:latin typeface="Goudy Old Style" charset="0"/>
                <a:ea typeface="Goudy Old Style" charset="0"/>
                <a:cs typeface="Goudy Old Style" charset="0"/>
              </a:rPr>
              <a:t>orderly.</a:t>
            </a:r>
            <a:br>
              <a:rPr lang="en-US" sz="2800" dirty="0" smtClean="0">
                <a:latin typeface="Goudy Old Style" charset="0"/>
                <a:ea typeface="Goudy Old Style" charset="0"/>
                <a:cs typeface="Goudy Old Style" charset="0"/>
              </a:rPr>
            </a:br>
            <a:r>
              <a:rPr lang="en-US" sz="2800" dirty="0" smtClean="0">
                <a:latin typeface="Goudy Old Style" charset="0"/>
                <a:ea typeface="Goudy Old Style" charset="0"/>
                <a:cs typeface="Goudy Old Style" charset="0"/>
              </a:rPr>
              <a:t>Tones </a:t>
            </a:r>
            <a:r>
              <a:rPr lang="en-US" sz="2800" dirty="0">
                <a:latin typeface="Goudy Old Style" charset="0"/>
                <a:ea typeface="Goudy Old Style" charset="0"/>
                <a:cs typeface="Goudy Old Style" charset="0"/>
              </a:rPr>
              <a:t>harmonize if their intervals of tonal vibration are in rhythm – that is, when their periods are proportional.</a:t>
            </a:r>
            <a:r>
              <a:rPr lang="en-US" sz="2800" dirty="0">
                <a:latin typeface="Goudy Old Style" charset="0"/>
                <a:ea typeface="Goudy Old Style" charset="0"/>
                <a:cs typeface="Goudy Old Style" charset="0"/>
              </a:rPr>
              <a:t> </a:t>
            </a:r>
            <a:endParaRPr lang="en-US" sz="2800" dirty="0">
              <a:latin typeface="Goudy Old Style" charset="0"/>
              <a:ea typeface="Goudy Old Style" charset="0"/>
              <a:cs typeface="Goudy Old Style"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15683" t="5555" r="23852" b="37763"/>
          <a:stretch/>
        </p:blipFill>
        <p:spPr>
          <a:xfrm rot="5400000">
            <a:off x="6873881" y="1273457"/>
            <a:ext cx="6013421" cy="4227771"/>
          </a:xfrm>
          <a:prstGeom prst="rect">
            <a:avLst/>
          </a:prstGeom>
        </p:spPr>
      </p:pic>
    </p:spTree>
    <p:extLst>
      <p:ext uri="{BB962C8B-B14F-4D97-AF65-F5344CB8AC3E}">
        <p14:creationId xmlns:p14="http://schemas.microsoft.com/office/powerpoint/2010/main" val="598695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118" y="365125"/>
            <a:ext cx="10515600" cy="5874310"/>
          </a:xfrm>
        </p:spPr>
        <p:txBody>
          <a:bodyPr>
            <a:noAutofit/>
          </a:bodyPr>
          <a:lstStyle/>
          <a:p>
            <a:r>
              <a:rPr lang="en-US" sz="2500" i="1" dirty="0">
                <a:ea typeface="Georgia" charset="0"/>
                <a:cs typeface="Georgia" charset="0"/>
              </a:rPr>
              <a:t>form</a:t>
            </a:r>
            <a:r>
              <a:rPr lang="en-US" sz="2500" dirty="0">
                <a:ea typeface="Georgia" charset="0"/>
                <a:cs typeface="Georgia" charset="0"/>
              </a:rPr>
              <a:t> </a:t>
            </a:r>
            <a:r>
              <a:rPr lang="en-US" sz="2500" dirty="0" smtClean="0">
                <a:ea typeface="Georgia" charset="0"/>
                <a:cs typeface="Georgia" charset="0"/>
              </a:rPr>
              <a:t>:“[</a:t>
            </a:r>
            <a:r>
              <a:rPr lang="en-US" sz="2500" dirty="0">
                <a:ea typeface="Georgia" charset="0"/>
                <a:cs typeface="Georgia" charset="0"/>
              </a:rPr>
              <a:t>a piece] consists of elements functioning like those of a living organism</a:t>
            </a:r>
            <a:r>
              <a:rPr lang="en-US" sz="2500" dirty="0" smtClean="0">
                <a:ea typeface="Georgia" charset="0"/>
                <a:cs typeface="Georgia" charset="0"/>
              </a:rPr>
              <a:t>”</a:t>
            </a:r>
            <a:br>
              <a:rPr lang="en-US" sz="2500" dirty="0" smtClean="0">
                <a:ea typeface="Georgia" charset="0"/>
                <a:cs typeface="Georgia" charset="0"/>
              </a:rPr>
            </a:br>
            <a:r>
              <a:rPr lang="en-US" sz="2500" dirty="0" smtClean="0">
                <a:ea typeface="Georgia" charset="0"/>
                <a:cs typeface="Georgia" charset="0"/>
              </a:rPr>
              <a:t/>
            </a:r>
            <a:br>
              <a:rPr lang="en-US" sz="2500" dirty="0" smtClean="0">
                <a:ea typeface="Georgia" charset="0"/>
                <a:cs typeface="Georgia" charset="0"/>
              </a:rPr>
            </a:br>
            <a:r>
              <a:rPr lang="en-US" sz="2500" i="1" dirty="0" smtClean="0">
                <a:ea typeface="Georgia" charset="0"/>
                <a:cs typeface="Georgia" charset="0"/>
              </a:rPr>
              <a:t>relationship: </a:t>
            </a:r>
            <a:r>
              <a:rPr lang="en-US" sz="2500" dirty="0" smtClean="0">
                <a:ea typeface="Georgia" charset="0"/>
                <a:cs typeface="Georgia" charset="0"/>
              </a:rPr>
              <a:t>presentation</a:t>
            </a:r>
            <a:r>
              <a:rPr lang="en-US" sz="2500" dirty="0">
                <a:ea typeface="Georgia" charset="0"/>
                <a:cs typeface="Georgia" charset="0"/>
              </a:rPr>
              <a:t>, development, and interconnection of </a:t>
            </a:r>
            <a:r>
              <a:rPr lang="en-US" sz="2500" dirty="0" smtClean="0">
                <a:ea typeface="Georgia" charset="0"/>
                <a:cs typeface="Georgia" charset="0"/>
              </a:rPr>
              <a:t>ideas, </a:t>
            </a:r>
            <a:r>
              <a:rPr lang="en-US" sz="2500" dirty="0">
                <a:ea typeface="Georgia" charset="0"/>
                <a:cs typeface="Georgia" charset="0"/>
              </a:rPr>
              <a:t>differentiated according to importance and </a:t>
            </a:r>
            <a:r>
              <a:rPr lang="en-US" sz="2500" dirty="0" smtClean="0">
                <a:ea typeface="Georgia" charset="0"/>
                <a:cs typeface="Georgia" charset="0"/>
              </a:rPr>
              <a:t>function</a:t>
            </a:r>
            <a:br>
              <a:rPr lang="en-US" sz="2500" dirty="0" smtClean="0">
                <a:ea typeface="Georgia" charset="0"/>
                <a:cs typeface="Georgia" charset="0"/>
              </a:rPr>
            </a:br>
            <a:r>
              <a:rPr lang="en-US" sz="2500" dirty="0" smtClean="0">
                <a:ea typeface="Georgia" charset="0"/>
                <a:cs typeface="Georgia" charset="0"/>
              </a:rPr>
              <a:t/>
            </a:r>
            <a:br>
              <a:rPr lang="en-US" sz="2500" dirty="0" smtClean="0">
                <a:ea typeface="Georgia" charset="0"/>
                <a:cs typeface="Georgia" charset="0"/>
              </a:rPr>
            </a:br>
            <a:r>
              <a:rPr lang="en-US" sz="2500" i="1" dirty="0" smtClean="0">
                <a:ea typeface="Georgia" charset="0"/>
                <a:cs typeface="Georgia" charset="0"/>
              </a:rPr>
              <a:t>motive:</a:t>
            </a:r>
            <a:r>
              <a:rPr lang="en-US" sz="2500" dirty="0" smtClean="0">
                <a:ea typeface="Georgia" charset="0"/>
                <a:cs typeface="Georgia" charset="0"/>
              </a:rPr>
              <a:t> germ </a:t>
            </a:r>
            <a:r>
              <a:rPr lang="en-US" sz="2500" dirty="0">
                <a:ea typeface="Georgia" charset="0"/>
                <a:cs typeface="Georgia" charset="0"/>
              </a:rPr>
              <a:t>of the </a:t>
            </a:r>
            <a:r>
              <a:rPr lang="en-US" sz="2500" dirty="0" smtClean="0">
                <a:ea typeface="Georgia" charset="0"/>
                <a:cs typeface="Georgia" charset="0"/>
              </a:rPr>
              <a:t>idea. “The </a:t>
            </a:r>
            <a:r>
              <a:rPr lang="en-US" sz="2500" dirty="0">
                <a:ea typeface="Georgia" charset="0"/>
                <a:cs typeface="Georgia" charset="0"/>
              </a:rPr>
              <a:t>features of a motive are intervals and rhythms, combined to produce a memorable shape or contour – which usually implies an inherent </a:t>
            </a:r>
            <a:r>
              <a:rPr lang="en-US" sz="2500" dirty="0" smtClean="0">
                <a:ea typeface="Georgia" charset="0"/>
                <a:cs typeface="Georgia" charset="0"/>
              </a:rPr>
              <a:t>harmony”</a:t>
            </a:r>
            <a:br>
              <a:rPr lang="en-US" sz="2500" dirty="0" smtClean="0">
                <a:ea typeface="Georgia" charset="0"/>
                <a:cs typeface="Georgia" charset="0"/>
              </a:rPr>
            </a:br>
            <a:r>
              <a:rPr lang="en-US" sz="2500" dirty="0">
                <a:ea typeface="Georgia" charset="0"/>
                <a:cs typeface="Georgia" charset="0"/>
              </a:rPr>
              <a:t/>
            </a:r>
            <a:br>
              <a:rPr lang="en-US" sz="2500" dirty="0">
                <a:ea typeface="Georgia" charset="0"/>
                <a:cs typeface="Georgia" charset="0"/>
              </a:rPr>
            </a:br>
            <a:r>
              <a:rPr lang="en-US" sz="2500" i="1" dirty="0" smtClean="0">
                <a:ea typeface="Georgia" charset="0"/>
                <a:cs typeface="Georgia" charset="0"/>
              </a:rPr>
              <a:t>narrative:</a:t>
            </a:r>
            <a:r>
              <a:rPr lang="en-US" sz="2500" dirty="0" smtClean="0">
                <a:ea typeface="Georgia" charset="0"/>
                <a:cs typeface="Georgia" charset="0"/>
              </a:rPr>
              <a:t> treatment </a:t>
            </a:r>
            <a:r>
              <a:rPr lang="en-US" sz="2500" dirty="0">
                <a:ea typeface="Georgia" charset="0"/>
                <a:cs typeface="Georgia" charset="0"/>
              </a:rPr>
              <a:t>and development of this initially defined </a:t>
            </a:r>
            <a:r>
              <a:rPr lang="en-US" sz="2500" dirty="0" smtClean="0">
                <a:ea typeface="Georgia" charset="0"/>
                <a:cs typeface="Georgia" charset="0"/>
              </a:rPr>
              <a:t>motive</a:t>
            </a:r>
            <a:br>
              <a:rPr lang="en-US" sz="2500" dirty="0" smtClean="0">
                <a:ea typeface="Georgia" charset="0"/>
                <a:cs typeface="Georgia" charset="0"/>
              </a:rPr>
            </a:br>
            <a:r>
              <a:rPr lang="en-US" sz="2500" dirty="0">
                <a:ea typeface="Georgia" charset="0"/>
                <a:cs typeface="Georgia" charset="0"/>
              </a:rPr>
              <a:t/>
            </a:r>
            <a:br>
              <a:rPr lang="en-US" sz="2500" dirty="0">
                <a:ea typeface="Georgia" charset="0"/>
                <a:cs typeface="Georgia" charset="0"/>
              </a:rPr>
            </a:br>
            <a:r>
              <a:rPr lang="en-US" sz="2500" i="1" dirty="0" smtClean="0">
                <a:ea typeface="Georgia" charset="0"/>
                <a:cs typeface="Georgia" charset="0"/>
              </a:rPr>
              <a:t>flow:</a:t>
            </a:r>
            <a:r>
              <a:rPr lang="en-US" sz="2500" dirty="0" smtClean="0">
                <a:ea typeface="Georgia" charset="0"/>
                <a:cs typeface="Georgia" charset="0"/>
              </a:rPr>
              <a:t> establishment </a:t>
            </a:r>
            <a:r>
              <a:rPr lang="en-US" sz="2500" dirty="0">
                <a:ea typeface="Georgia" charset="0"/>
                <a:cs typeface="Georgia" charset="0"/>
              </a:rPr>
              <a:t>of </a:t>
            </a:r>
            <a:r>
              <a:rPr lang="en-US" sz="2500" dirty="0" smtClean="0">
                <a:ea typeface="Georgia" charset="0"/>
                <a:cs typeface="Georgia" charset="0"/>
              </a:rPr>
              <a:t>continuous </a:t>
            </a:r>
            <a:r>
              <a:rPr lang="en-US" sz="2500" dirty="0">
                <a:ea typeface="Georgia" charset="0"/>
                <a:cs typeface="Georgia" charset="0"/>
              </a:rPr>
              <a:t>flux, in perfect proportions. Through this, music produces a “stream of </a:t>
            </a:r>
            <a:r>
              <a:rPr lang="en-US" sz="2500" dirty="0" smtClean="0">
                <a:ea typeface="Georgia" charset="0"/>
                <a:cs typeface="Georgia" charset="0"/>
              </a:rPr>
              <a:t>intention.” </a:t>
            </a:r>
            <a:r>
              <a:rPr lang="en-US" sz="2500" dirty="0">
                <a:ea typeface="Georgia" charset="0"/>
                <a:cs typeface="Georgia" charset="0"/>
              </a:rPr>
              <a:t>The ability for an idea to make maximum impact with minimal hindrance has to do with its having good </a:t>
            </a:r>
            <a:r>
              <a:rPr lang="en-US" sz="2500" i="1" dirty="0">
                <a:ea typeface="Georgia" charset="0"/>
                <a:cs typeface="Georgia" charset="0"/>
              </a:rPr>
              <a:t>flow</a:t>
            </a:r>
            <a:r>
              <a:rPr lang="en-US" sz="2500" dirty="0" smtClean="0">
                <a:ea typeface="Georgia" charset="0"/>
                <a:cs typeface="Georgia" charset="0"/>
              </a:rPr>
              <a:t>.</a:t>
            </a:r>
            <a:endParaRPr lang="en-US" sz="2500" dirty="0">
              <a:ea typeface="Georgia" charset="0"/>
              <a:cs typeface="Georgia" charset="0"/>
            </a:endParaRPr>
          </a:p>
        </p:txBody>
      </p:sp>
    </p:spTree>
    <p:extLst>
      <p:ext uri="{BB962C8B-B14F-4D97-AF65-F5344CB8AC3E}">
        <p14:creationId xmlns:p14="http://schemas.microsoft.com/office/powerpoint/2010/main" val="54034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754593"/>
          </a:xfrm>
        </p:spPr>
        <p:txBody>
          <a:bodyPr>
            <a:normAutofit fontScale="90000"/>
          </a:bodyPr>
          <a:lstStyle/>
          <a:p>
            <a:r>
              <a:rPr lang="en-US" sz="2500" dirty="0">
                <a:latin typeface="Goudy Old Style" charset="0"/>
                <a:ea typeface="Goudy Old Style" charset="0"/>
                <a:cs typeface="Goudy Old Style" charset="0"/>
              </a:rPr>
              <a:t>A story, to our tastes, requires a bit of impedance of flow to make the “good stuff” have relative flavor</a:t>
            </a:r>
            <a:r>
              <a:rPr lang="en-US" sz="2500" dirty="0" smtClean="0">
                <a:latin typeface="Goudy Old Style" charset="0"/>
                <a:ea typeface="Goudy Old Style" charset="0"/>
                <a:cs typeface="Goudy Old Style" charset="0"/>
              </a:rPr>
              <a:t>.</a:t>
            </a:r>
            <a:br>
              <a:rPr lang="en-US" sz="2500" dirty="0" smtClean="0">
                <a:latin typeface="Goudy Old Style" charset="0"/>
                <a:ea typeface="Goudy Old Style" charset="0"/>
                <a:cs typeface="Goudy Old Style" charset="0"/>
              </a:rPr>
            </a:br>
            <a:r>
              <a:rPr lang="en-US" sz="2500" dirty="0">
                <a:latin typeface="Goudy Old Style" charset="0"/>
                <a:ea typeface="Goudy Old Style" charset="0"/>
                <a:cs typeface="Goudy Old Style" charset="0"/>
              </a:rPr>
              <a:t/>
            </a:r>
            <a:br>
              <a:rPr lang="en-US" sz="2500" dirty="0">
                <a:latin typeface="Goudy Old Style" charset="0"/>
                <a:ea typeface="Goudy Old Style" charset="0"/>
                <a:cs typeface="Goudy Old Style" charset="0"/>
              </a:rPr>
            </a:br>
            <a:r>
              <a:rPr lang="en-US" sz="2500" dirty="0">
                <a:latin typeface="Goudy Old Style" charset="0"/>
                <a:ea typeface="Goudy Old Style" charset="0"/>
                <a:cs typeface="Goudy Old Style" charset="0"/>
              </a:rPr>
              <a:t> By determining the emotional valence of a segment of story text, then analyzing how this sentiment changes from moment to moment, a piece of literature may be plotted as a function of sentiment vs. </a:t>
            </a:r>
            <a:r>
              <a:rPr lang="en-US" sz="2500" dirty="0" smtClean="0">
                <a:latin typeface="Goudy Old Style" charset="0"/>
                <a:ea typeface="Goudy Old Style" charset="0"/>
                <a:cs typeface="Goudy Old Style" charset="0"/>
              </a:rPr>
              <a:t>time.</a:t>
            </a:r>
            <a:br>
              <a:rPr lang="en-US" sz="2500" dirty="0" smtClean="0">
                <a:latin typeface="Goudy Old Style" charset="0"/>
                <a:ea typeface="Goudy Old Style" charset="0"/>
                <a:cs typeface="Goudy Old Style" charset="0"/>
              </a:rPr>
            </a:br>
            <a:r>
              <a:rPr lang="en-US" sz="2500" dirty="0">
                <a:latin typeface="Goudy Old Style" charset="0"/>
                <a:ea typeface="Goudy Old Style" charset="0"/>
                <a:cs typeface="Goudy Old Style" charset="0"/>
              </a:rPr>
              <a:t/>
            </a:r>
            <a:br>
              <a:rPr lang="en-US" sz="25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 </a:t>
            </a:r>
            <a:r>
              <a:rPr lang="en-US" sz="2400" dirty="0" smtClean="0">
                <a:latin typeface="Goudy Old Style" charset="0"/>
                <a:ea typeface="Goudy Old Style" charset="0"/>
                <a:cs typeface="Goudy Old Style" charset="0"/>
              </a:rPr>
              <a:t>Narrative architecture: “Six </a:t>
            </a:r>
            <a:r>
              <a:rPr lang="en-US" sz="2400" dirty="0">
                <a:latin typeface="Goudy Old Style" charset="0"/>
                <a:ea typeface="Goudy Old Style" charset="0"/>
                <a:cs typeface="Goudy Old Style" charset="0"/>
              </a:rPr>
              <a:t>core trajectories </a:t>
            </a:r>
            <a:r>
              <a:rPr lang="en-US" sz="2400" dirty="0" smtClean="0">
                <a:latin typeface="Goudy Old Style" charset="0"/>
                <a:ea typeface="Goudy Old Style" charset="0"/>
                <a:cs typeface="Goudy Old Style" charset="0"/>
              </a:rPr>
              <a:t>form </a:t>
            </a:r>
            <a:r>
              <a:rPr lang="en-US" sz="2400" dirty="0">
                <a:latin typeface="Goudy Old Style" charset="0"/>
                <a:ea typeface="Goudy Old Style" charset="0"/>
                <a:cs typeface="Goudy Old Style" charset="0"/>
              </a:rPr>
              <a:t>the building blocks of complex </a:t>
            </a:r>
            <a:r>
              <a:rPr lang="en-US" sz="2400" dirty="0" smtClean="0">
                <a:latin typeface="Goudy Old Style" charset="0"/>
                <a:ea typeface="Goudy Old Style" charset="0"/>
                <a:cs typeface="Goudy Old Style" charset="0"/>
              </a:rPr>
              <a:t>narratives”</a:t>
            </a:r>
            <a:endParaRPr lang="en-US" sz="2500" dirty="0">
              <a:latin typeface="Goudy Old Style" charset="0"/>
              <a:ea typeface="Goudy Old Style" charset="0"/>
              <a:cs typeface="Goudy Old Style" charset="0"/>
            </a:endParaRPr>
          </a:p>
        </p:txBody>
      </p:sp>
      <p:pic>
        <p:nvPicPr>
          <p:cNvPr id="4" name="Picture 3"/>
          <p:cNvPicPr>
            <a:picLocks noChangeAspect="1"/>
          </p:cNvPicPr>
          <p:nvPr/>
        </p:nvPicPr>
        <p:blipFill>
          <a:blip r:embed="rId2"/>
          <a:stretch>
            <a:fillRect/>
          </a:stretch>
        </p:blipFill>
        <p:spPr>
          <a:xfrm>
            <a:off x="0" y="3119718"/>
            <a:ext cx="12192000" cy="3074101"/>
          </a:xfrm>
          <a:prstGeom prst="rect">
            <a:avLst/>
          </a:prstGeom>
        </p:spPr>
      </p:pic>
    </p:spTree>
    <p:extLst>
      <p:ext uri="{BB962C8B-B14F-4D97-AF65-F5344CB8AC3E}">
        <p14:creationId xmlns:p14="http://schemas.microsoft.com/office/powerpoint/2010/main" val="1726484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14" t="17274" r="697" b="2393"/>
          <a:stretch/>
        </p:blipFill>
        <p:spPr>
          <a:xfrm>
            <a:off x="1308847" y="175890"/>
            <a:ext cx="9538448" cy="6422134"/>
          </a:xfrm>
          <a:prstGeom prst="rect">
            <a:avLst/>
          </a:prstGeom>
        </p:spPr>
      </p:pic>
    </p:spTree>
    <p:extLst>
      <p:ext uri="{BB962C8B-B14F-4D97-AF65-F5344CB8AC3E}">
        <p14:creationId xmlns:p14="http://schemas.microsoft.com/office/powerpoint/2010/main" val="871561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421" t="5324" r="11111" b="43268"/>
          <a:stretch/>
        </p:blipFill>
        <p:spPr>
          <a:xfrm>
            <a:off x="424668" y="2455911"/>
            <a:ext cx="6202039" cy="4249270"/>
          </a:xfrm>
          <a:prstGeom prst="rect">
            <a:avLst/>
          </a:prstGeom>
        </p:spPr>
      </p:pic>
      <p:pic>
        <p:nvPicPr>
          <p:cNvPr id="5" name="Picture 4"/>
          <p:cNvPicPr>
            <a:picLocks noChangeAspect="1"/>
          </p:cNvPicPr>
          <p:nvPr/>
        </p:nvPicPr>
        <p:blipFill rotWithShape="1">
          <a:blip r:embed="rId3"/>
          <a:srcRect l="10851" t="21752" r="516" b="1"/>
          <a:stretch/>
        </p:blipFill>
        <p:spPr>
          <a:xfrm>
            <a:off x="6499117" y="2402958"/>
            <a:ext cx="5565293" cy="4284922"/>
          </a:xfrm>
          <a:prstGeom prst="rect">
            <a:avLst/>
          </a:prstGeom>
        </p:spPr>
      </p:pic>
      <p:sp>
        <p:nvSpPr>
          <p:cNvPr id="2" name="Title 1"/>
          <p:cNvSpPr>
            <a:spLocks noGrp="1"/>
          </p:cNvSpPr>
          <p:nvPr>
            <p:ph type="title"/>
          </p:nvPr>
        </p:nvSpPr>
        <p:spPr>
          <a:xfrm>
            <a:off x="838200" y="365124"/>
            <a:ext cx="10515600" cy="2271749"/>
          </a:xfrm>
          <a:noFill/>
        </p:spPr>
        <p:txBody>
          <a:bodyPr>
            <a:noAutofit/>
          </a:bodyPr>
          <a:lstStyle/>
          <a:p>
            <a:r>
              <a:rPr lang="en-US" sz="2800" dirty="0">
                <a:latin typeface="Goudy Old Style" charset="0"/>
                <a:ea typeface="Goudy Old Style" charset="0"/>
                <a:cs typeface="Goudy Old Style" charset="0"/>
              </a:rPr>
              <a:t>Contour is hard-wired into our brains (Bar </a:t>
            </a:r>
            <a:r>
              <a:rPr lang="en-US" sz="2800">
                <a:latin typeface="Goudy Old Style" charset="0"/>
                <a:ea typeface="Goudy Old Style" charset="0"/>
                <a:cs typeface="Goudy Old Style" charset="0"/>
              </a:rPr>
              <a:t>2192</a:t>
            </a:r>
            <a:r>
              <a:rPr lang="en-US" sz="2800" smtClean="0">
                <a:latin typeface="Goudy Old Style" charset="0"/>
                <a:ea typeface="Goudy Old Style" charset="0"/>
                <a:cs typeface="Goudy Old Style" charset="0"/>
              </a:rPr>
              <a:t>).</a:t>
            </a:r>
            <a:br>
              <a:rPr lang="en-US" sz="2800" smtClean="0">
                <a:latin typeface="Goudy Old Style" charset="0"/>
                <a:ea typeface="Goudy Old Style" charset="0"/>
                <a:cs typeface="Goudy Old Style" charset="0"/>
              </a:rPr>
            </a:br>
            <a:r>
              <a:rPr lang="en-US" sz="2800" dirty="0" smtClean="0">
                <a:latin typeface="Goudy Old Style" charset="0"/>
                <a:ea typeface="Goudy Old Style" charset="0"/>
                <a:cs typeface="Goudy Old Style" charset="0"/>
              </a:rPr>
              <a:t>It’s </a:t>
            </a:r>
            <a:r>
              <a:rPr lang="en-US" sz="2800" dirty="0">
                <a:latin typeface="Goudy Old Style" charset="0"/>
                <a:ea typeface="Goudy Old Style" charset="0"/>
                <a:cs typeface="Goudy Old Style" charset="0"/>
              </a:rPr>
              <a:t>our means of creating and comparing narrative – the basis for our agentive self-awareness (Bayne 485</a:t>
            </a:r>
            <a:r>
              <a:rPr lang="en-US" sz="2800" dirty="0" smtClean="0">
                <a:latin typeface="Goudy Old Style" charset="0"/>
                <a:ea typeface="Goudy Old Style" charset="0"/>
                <a:cs typeface="Goudy Old Style" charset="0"/>
              </a:rPr>
              <a:t>).</a:t>
            </a:r>
            <a:br>
              <a:rPr lang="en-US" sz="2800" dirty="0" smtClean="0">
                <a:latin typeface="Goudy Old Style" charset="0"/>
                <a:ea typeface="Goudy Old Style" charset="0"/>
                <a:cs typeface="Goudy Old Style" charset="0"/>
              </a:rPr>
            </a:br>
            <a:r>
              <a:rPr lang="en-US" sz="2800" dirty="0" smtClean="0">
                <a:latin typeface="Goudy Old Style" charset="0"/>
                <a:ea typeface="Goudy Old Style" charset="0"/>
                <a:cs typeface="Goudy Old Style" charset="0"/>
              </a:rPr>
              <a:t>So </a:t>
            </a:r>
            <a:r>
              <a:rPr lang="en-US" sz="2800" dirty="0">
                <a:latin typeface="Goudy Old Style" charset="0"/>
                <a:ea typeface="Goudy Old Style" charset="0"/>
                <a:cs typeface="Goudy Old Style" charset="0"/>
              </a:rPr>
              <a:t>sheer is our tendency to fit experiences to a model that we force continuity between some perceived cause and effect without conscious </a:t>
            </a:r>
            <a:r>
              <a:rPr lang="en-US" sz="2800" dirty="0" smtClean="0">
                <a:latin typeface="Goudy Old Style" charset="0"/>
                <a:ea typeface="Goudy Old Style" charset="0"/>
                <a:cs typeface="Goudy Old Style" charset="0"/>
              </a:rPr>
              <a:t>basis.</a:t>
            </a:r>
            <a:endParaRPr lang="en-US" sz="28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861639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aturation sat="54000"/>
                    </a14:imgEffect>
                  </a14:imgLayer>
                </a14:imgProps>
              </a:ext>
            </a:extLst>
          </a:blip>
          <a:srcRect t="22037" r="-1" b="28322"/>
          <a:stretch/>
        </p:blipFill>
        <p:spPr>
          <a:xfrm>
            <a:off x="20" y="10"/>
            <a:ext cx="12191980" cy="6857990"/>
          </a:xfrm>
          <a:prstGeom prst="rect">
            <a:avLst/>
          </a:prstGeom>
        </p:spPr>
      </p:pic>
      <p:pic>
        <p:nvPicPr>
          <p:cNvPr id="4" name="Picture 3"/>
          <p:cNvPicPr>
            <a:picLocks noChangeAspect="1"/>
          </p:cNvPicPr>
          <p:nvPr/>
        </p:nvPicPr>
        <p:blipFill>
          <a:blip r:embed="rId4">
            <a:alphaModFix amt="57000"/>
            <a:extLst>
              <a:ext uri="{BEBA8EAE-BF5A-486C-A8C5-ECC9F3942E4B}">
                <a14:imgProps xmlns:a14="http://schemas.microsoft.com/office/drawing/2010/main">
                  <a14:imgLayer r:embed="rId5">
                    <a14:imgEffect>
                      <a14:sharpenSoften amount="94000"/>
                    </a14:imgEffect>
                    <a14:imgEffect>
                      <a14:brightnessContrast contrast="100000"/>
                    </a14:imgEffect>
                  </a14:imgLayer>
                </a14:imgProps>
              </a:ext>
            </a:extLst>
          </a:blip>
          <a:stretch>
            <a:fillRect/>
          </a:stretch>
        </p:blipFill>
        <p:spPr>
          <a:xfrm>
            <a:off x="0" y="1"/>
            <a:ext cx="3295715" cy="2509284"/>
          </a:xfrm>
          <a:prstGeom prst="rect">
            <a:avLst/>
          </a:prstGeom>
        </p:spPr>
      </p:pic>
    </p:spTree>
    <p:extLst>
      <p:ext uri="{BB962C8B-B14F-4D97-AF65-F5344CB8AC3E}">
        <p14:creationId xmlns:p14="http://schemas.microsoft.com/office/powerpoint/2010/main" val="147074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35409" y="0"/>
            <a:ext cx="6256591" cy="6677247"/>
          </a:xfrm>
          <a:prstGeom prst="rect">
            <a:avLst/>
          </a:prstGeom>
        </p:spPr>
      </p:pic>
      <p:pic>
        <p:nvPicPr>
          <p:cNvPr id="5" name="Picture 4"/>
          <p:cNvPicPr>
            <a:picLocks noChangeAspect="1"/>
          </p:cNvPicPr>
          <p:nvPr/>
        </p:nvPicPr>
        <p:blipFill>
          <a:blip r:embed="rId3"/>
          <a:stretch>
            <a:fillRect/>
          </a:stretch>
        </p:blipFill>
        <p:spPr>
          <a:xfrm>
            <a:off x="0" y="404037"/>
            <a:ext cx="6295424" cy="5869172"/>
          </a:xfrm>
          <a:prstGeom prst="rect">
            <a:avLst/>
          </a:prstGeom>
        </p:spPr>
      </p:pic>
    </p:spTree>
    <p:extLst>
      <p:ext uri="{BB962C8B-B14F-4D97-AF65-F5344CB8AC3E}">
        <p14:creationId xmlns:p14="http://schemas.microsoft.com/office/powerpoint/2010/main" val="1914355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281</Words>
  <Application>Microsoft Macintosh PowerPoint</Application>
  <PresentationFormat>Widescreen</PresentationFormat>
  <Paragraphs>11</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Calibri Light</vt:lpstr>
      <vt:lpstr>Georgia</vt:lpstr>
      <vt:lpstr>Goudy Old Style</vt:lpstr>
      <vt:lpstr>Arial</vt:lpstr>
      <vt:lpstr>Office Theme</vt:lpstr>
      <vt:lpstr>If our interpretation of what’s going on in the world is “a comparison of our raw perception with our preconceptions” (Wilczek 335) and if the fabric of reality is composed of harmonious structures, then analogy may have some discrete basis, and the pursuit of understanding across disciplines may lend insight to one’s hypothetical intuition.</vt:lpstr>
      <vt:lpstr>“More and more, as our understanding of fundamental physics has progressed, we have come to ascribe the rich texture of reality to ideally simple laws acting in a complex environment” (Wilczek 240).</vt:lpstr>
      <vt:lpstr>The bases of music are rhythm and harmony. Rhythm is ordered recurrence in time. Pure tones are those whose vibrations are particularly simple and periodically orderly. Tones harmonize if their intervals of tonal vibration are in rhythm – that is, when their periods are proportional. </vt:lpstr>
      <vt:lpstr>form :“[a piece] consists of elements functioning like those of a living organism”  relationship: presentation, development, and interconnection of ideas, differentiated according to importance and function  motive: germ of the idea. “The features of a motive are intervals and rhythms, combined to produce a memorable shape or contour – which usually implies an inherent harmony”  narrative: treatment and development of this initially defined motive  flow: establishment of continuous flux, in perfect proportions. Through this, music produces a “stream of intention.” The ability for an idea to make maximum impact with minimal hindrance has to do with its having good flow.</vt:lpstr>
      <vt:lpstr>A story, to our tastes, requires a bit of impedance of flow to make the “good stuff” have relative flavor.   By determining the emotional valence of a segment of story text, then analyzing how this sentiment changes from moment to moment, a piece of literature may be plotted as a function of sentiment vs. time.   Narrative architecture: “Six core trajectories form the building blocks of complex narratives”</vt:lpstr>
      <vt:lpstr>PowerPoint Presentation</vt:lpstr>
      <vt:lpstr>Contour is hard-wired into our brains (Bar 2192). It’s our means of creating and comparing narrative – the basis for our agentive self-awareness (Bayne 485). So sheer is our tendency to fit experiences to a model that we force continuity between some perceived cause and effect without conscious basis.</vt:lpstr>
      <vt:lpstr>PowerPoint Presentation</vt:lpstr>
      <vt:lpstr>PowerPoint Presentation</vt:lpstr>
      <vt:lpstr>It may be proposed that because of these models of logic and spirit, our intuition has sense.   “Everything we do, including grasping a moment of music, commences with a sort of fleeting hypothesis that is confirmed or disconfirmed; every subtle mismatch is countered by adjustments to the next anticipation” (Jourdain 302).  </vt:lpstr>
      <vt:lpstr>If a feeling of what is satisfying is inherently harmonic, then different relations between notes must express different feelings – the spectra of which being connected by a spirit of value and desire.  Without truly sound structure, there is no balance, no storehouse, no perception of beauty, and no sustained or honest pleasure.   If success is derived from some feeling of satisfaction, with satisfaction itself being derived from some harmonic progression to euphoria, then different morality codes offer varying rates of success, with differing definitions on what that success is and is surrounded by. </vt:lpstr>
      <vt:lpstr>We have a value-driven, identity-forming pallet. Because this is fundamentally psychological in nature, and conceived from the structure of imparted or direct experiences, one’s reaction and narrative model can be skewed from some original self-supporting understanding and mechanic of justice.  This is emotional, its logic feigned by association. This emotion begets dogma, a necessary pillar to uphold an illusory structure of identity.    For there is both architectural soundness, and architectural compromise. That which is sound, in the vein of truth. Otherwise it is structurally compromised, inasmuch as it is motivated by some spirit of effection towards a fallacious vision. Such structures may be held together by partial legitimacy, lengthening its moment of apparent sustainability, but ultimately be ephemeral.    It’s like the pursuit of a solid “twang” of a string – the satisfaction comes relative to the other notes, but is not certified in their tuning. A sustainable harmonic model is first based on the pure tuning of the base note, and then derivably on the tuning of the other notes relative to it. Without both rules in check, the system will swing into discordance. </vt:lpstr>
      <vt:lpstr>As structure is to logic, harmony is to spirit. Spirit is empowered by story.  Story distilled could be surmised as: the way things should be, and what goes horribly wrong. Narrative; as motivated by conflict, aimed at a resolution (Rosen 4). Progression; from dissonance, into harmony.  Such a story, in essence, reverberates with the story of humanity. We look for a perfect spirit, to guide us to some harmonic model of the way things should be, motivated by the dissonant problems of our shared existence.</vt:lpstr>
      <vt:lpstr>We see there is form.  While there may be a structure of absolute integrity to which everything may rest, our tendency to lean on a form by desire allows such forms to be compromised.  Emotion is critical to reasoning (Jourdain 309); and narrative is capable of manipulating some deeply-engrained psychological tendencies.  “In coming to appreciate these songs, we develop a heightened perception. The rough-and-ready perception with which evolution has supplied us is leavened by an admixture of our own creation”  - Frank Wilczek, Longing for the Harmonies, p.340</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“More and more, as our understanding of fundamental physics has progressed, we have come to ascribe the rich texture of reality to ideally simple laws acting in a complex environment” (Wilczek 240).</dc:title>
  <dc:creator>Malachi Mabie</dc:creator>
  <cp:lastModifiedBy>Malachi Mabie</cp:lastModifiedBy>
  <cp:revision>17</cp:revision>
  <dcterms:created xsi:type="dcterms:W3CDTF">2017-05-19T17:34:28Z</dcterms:created>
  <dcterms:modified xsi:type="dcterms:W3CDTF">2017-05-19T20:26:45Z</dcterms:modified>
</cp:coreProperties>
</file>